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906000" type="A4"/>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00" d="100"/>
          <a:sy n="100" d="100"/>
        </p:scale>
        <p:origin x="1260" y="-30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B65319D-B191-4284-8A99-8D94CBA5C2A7}" type="datetimeFigureOut">
              <a:rPr kumimoji="1" lang="ja-JP" altLang="en-US" smtClean="0"/>
              <a:t>2025/12/22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C49888C-224A-408F-B25B-048F34F22753}" type="slidenum">
              <a:rPr kumimoji="1" lang="ja-JP" altLang="en-US" smtClean="0"/>
              <a:t>‹#›</a:t>
            </a:fld>
            <a:endParaRPr kumimoji="1" lang="ja-JP" altLang="en-US"/>
          </a:p>
        </p:txBody>
      </p:sp>
    </p:spTree>
    <p:extLst>
      <p:ext uri="{BB962C8B-B14F-4D97-AF65-F5344CB8AC3E}">
        <p14:creationId xmlns:p14="http://schemas.microsoft.com/office/powerpoint/2010/main" val="2716226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B65319D-B191-4284-8A99-8D94CBA5C2A7}" type="datetimeFigureOut">
              <a:rPr kumimoji="1" lang="ja-JP" altLang="en-US" smtClean="0"/>
              <a:t>2025/12/22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C49888C-224A-408F-B25B-048F34F22753}" type="slidenum">
              <a:rPr kumimoji="1" lang="ja-JP" altLang="en-US" smtClean="0"/>
              <a:t>‹#›</a:t>
            </a:fld>
            <a:endParaRPr kumimoji="1" lang="ja-JP" altLang="en-US"/>
          </a:p>
        </p:txBody>
      </p:sp>
    </p:spTree>
    <p:extLst>
      <p:ext uri="{BB962C8B-B14F-4D97-AF65-F5344CB8AC3E}">
        <p14:creationId xmlns:p14="http://schemas.microsoft.com/office/powerpoint/2010/main" val="1024303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B65319D-B191-4284-8A99-8D94CBA5C2A7}" type="datetimeFigureOut">
              <a:rPr kumimoji="1" lang="ja-JP" altLang="en-US" smtClean="0"/>
              <a:t>2025/12/22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C49888C-224A-408F-B25B-048F34F22753}" type="slidenum">
              <a:rPr kumimoji="1" lang="ja-JP" altLang="en-US" smtClean="0"/>
              <a:t>‹#›</a:t>
            </a:fld>
            <a:endParaRPr kumimoji="1" lang="ja-JP" altLang="en-US"/>
          </a:p>
        </p:txBody>
      </p:sp>
    </p:spTree>
    <p:extLst>
      <p:ext uri="{BB962C8B-B14F-4D97-AF65-F5344CB8AC3E}">
        <p14:creationId xmlns:p14="http://schemas.microsoft.com/office/powerpoint/2010/main" val="1499158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B65319D-B191-4284-8A99-8D94CBA5C2A7}" type="datetimeFigureOut">
              <a:rPr kumimoji="1" lang="ja-JP" altLang="en-US" smtClean="0"/>
              <a:t>2025/12/22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C49888C-224A-408F-B25B-048F34F22753}" type="slidenum">
              <a:rPr kumimoji="1" lang="ja-JP" altLang="en-US" smtClean="0"/>
              <a:t>‹#›</a:t>
            </a:fld>
            <a:endParaRPr kumimoji="1" lang="ja-JP" altLang="en-US"/>
          </a:p>
        </p:txBody>
      </p:sp>
    </p:spTree>
    <p:extLst>
      <p:ext uri="{BB962C8B-B14F-4D97-AF65-F5344CB8AC3E}">
        <p14:creationId xmlns:p14="http://schemas.microsoft.com/office/powerpoint/2010/main" val="943284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B65319D-B191-4284-8A99-8D94CBA5C2A7}" type="datetimeFigureOut">
              <a:rPr kumimoji="1" lang="ja-JP" altLang="en-US" smtClean="0"/>
              <a:t>2025/12/22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C49888C-224A-408F-B25B-048F34F22753}" type="slidenum">
              <a:rPr kumimoji="1" lang="ja-JP" altLang="en-US" smtClean="0"/>
              <a:t>‹#›</a:t>
            </a:fld>
            <a:endParaRPr kumimoji="1" lang="ja-JP" altLang="en-US"/>
          </a:p>
        </p:txBody>
      </p:sp>
    </p:spTree>
    <p:extLst>
      <p:ext uri="{BB962C8B-B14F-4D97-AF65-F5344CB8AC3E}">
        <p14:creationId xmlns:p14="http://schemas.microsoft.com/office/powerpoint/2010/main" val="1818430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B65319D-B191-4284-8A99-8D94CBA5C2A7}" type="datetimeFigureOut">
              <a:rPr kumimoji="1" lang="ja-JP" altLang="en-US" smtClean="0"/>
              <a:t>2025/12/22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C49888C-224A-408F-B25B-048F34F22753}" type="slidenum">
              <a:rPr kumimoji="1" lang="ja-JP" altLang="en-US" smtClean="0"/>
              <a:t>‹#›</a:t>
            </a:fld>
            <a:endParaRPr kumimoji="1" lang="ja-JP" altLang="en-US"/>
          </a:p>
        </p:txBody>
      </p:sp>
    </p:spTree>
    <p:extLst>
      <p:ext uri="{BB962C8B-B14F-4D97-AF65-F5344CB8AC3E}">
        <p14:creationId xmlns:p14="http://schemas.microsoft.com/office/powerpoint/2010/main" val="3260816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B65319D-B191-4284-8A99-8D94CBA5C2A7}" type="datetimeFigureOut">
              <a:rPr kumimoji="1" lang="ja-JP" altLang="en-US" smtClean="0"/>
              <a:t>2025/12/22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C49888C-224A-408F-B25B-048F34F22753}" type="slidenum">
              <a:rPr kumimoji="1" lang="ja-JP" altLang="en-US" smtClean="0"/>
              <a:t>‹#›</a:t>
            </a:fld>
            <a:endParaRPr kumimoji="1" lang="ja-JP" altLang="en-US"/>
          </a:p>
        </p:txBody>
      </p:sp>
    </p:spTree>
    <p:extLst>
      <p:ext uri="{BB962C8B-B14F-4D97-AF65-F5344CB8AC3E}">
        <p14:creationId xmlns:p14="http://schemas.microsoft.com/office/powerpoint/2010/main" val="3875409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B65319D-B191-4284-8A99-8D94CBA5C2A7}" type="datetimeFigureOut">
              <a:rPr kumimoji="1" lang="ja-JP" altLang="en-US" smtClean="0"/>
              <a:t>2025/12/22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C49888C-224A-408F-B25B-048F34F22753}" type="slidenum">
              <a:rPr kumimoji="1" lang="ja-JP" altLang="en-US" smtClean="0"/>
              <a:t>‹#›</a:t>
            </a:fld>
            <a:endParaRPr kumimoji="1" lang="ja-JP" altLang="en-US"/>
          </a:p>
        </p:txBody>
      </p:sp>
    </p:spTree>
    <p:extLst>
      <p:ext uri="{BB962C8B-B14F-4D97-AF65-F5344CB8AC3E}">
        <p14:creationId xmlns:p14="http://schemas.microsoft.com/office/powerpoint/2010/main" val="2513950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65319D-B191-4284-8A99-8D94CBA5C2A7}" type="datetimeFigureOut">
              <a:rPr kumimoji="1" lang="ja-JP" altLang="en-US" smtClean="0"/>
              <a:t>2025/12/22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C49888C-224A-408F-B25B-048F34F22753}" type="slidenum">
              <a:rPr kumimoji="1" lang="ja-JP" altLang="en-US" smtClean="0"/>
              <a:t>‹#›</a:t>
            </a:fld>
            <a:endParaRPr kumimoji="1" lang="ja-JP" altLang="en-US"/>
          </a:p>
        </p:txBody>
      </p:sp>
    </p:spTree>
    <p:extLst>
      <p:ext uri="{BB962C8B-B14F-4D97-AF65-F5344CB8AC3E}">
        <p14:creationId xmlns:p14="http://schemas.microsoft.com/office/powerpoint/2010/main" val="3161593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65319D-B191-4284-8A99-8D94CBA5C2A7}" type="datetimeFigureOut">
              <a:rPr kumimoji="1" lang="ja-JP" altLang="en-US" smtClean="0"/>
              <a:t>2025/12/22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C49888C-224A-408F-B25B-048F34F22753}" type="slidenum">
              <a:rPr kumimoji="1" lang="ja-JP" altLang="en-US" smtClean="0"/>
              <a:t>‹#›</a:t>
            </a:fld>
            <a:endParaRPr kumimoji="1" lang="ja-JP" altLang="en-US"/>
          </a:p>
        </p:txBody>
      </p:sp>
    </p:spTree>
    <p:extLst>
      <p:ext uri="{BB962C8B-B14F-4D97-AF65-F5344CB8AC3E}">
        <p14:creationId xmlns:p14="http://schemas.microsoft.com/office/powerpoint/2010/main" val="2183411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65319D-B191-4284-8A99-8D94CBA5C2A7}" type="datetimeFigureOut">
              <a:rPr kumimoji="1" lang="ja-JP" altLang="en-US" smtClean="0"/>
              <a:t>2025/12/22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C49888C-224A-408F-B25B-048F34F22753}" type="slidenum">
              <a:rPr kumimoji="1" lang="ja-JP" altLang="en-US" smtClean="0"/>
              <a:t>‹#›</a:t>
            </a:fld>
            <a:endParaRPr kumimoji="1" lang="ja-JP" altLang="en-US"/>
          </a:p>
        </p:txBody>
      </p:sp>
    </p:spTree>
    <p:extLst>
      <p:ext uri="{BB962C8B-B14F-4D97-AF65-F5344CB8AC3E}">
        <p14:creationId xmlns:p14="http://schemas.microsoft.com/office/powerpoint/2010/main" val="3019205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B65319D-B191-4284-8A99-8D94CBA5C2A7}" type="datetimeFigureOut">
              <a:rPr kumimoji="1" lang="ja-JP" altLang="en-US" smtClean="0"/>
              <a:t>2025/12/22</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2C49888C-224A-408F-B25B-048F34F22753}" type="slidenum">
              <a:rPr kumimoji="1" lang="ja-JP" altLang="en-US" smtClean="0"/>
              <a:t>‹#›</a:t>
            </a:fld>
            <a:endParaRPr kumimoji="1" lang="ja-JP" altLang="en-US"/>
          </a:p>
        </p:txBody>
      </p:sp>
    </p:spTree>
    <p:extLst>
      <p:ext uri="{BB962C8B-B14F-4D97-AF65-F5344CB8AC3E}">
        <p14:creationId xmlns:p14="http://schemas.microsoft.com/office/powerpoint/2010/main" val="3534680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542B753D-55ED-43D8-B520-F06DB1E3C999}"/>
              </a:ext>
            </a:extLst>
          </p:cNvPr>
          <p:cNvSpPr/>
          <p:nvPr/>
        </p:nvSpPr>
        <p:spPr>
          <a:xfrm>
            <a:off x="0" y="135877"/>
            <a:ext cx="6858000" cy="461665"/>
          </a:xfrm>
          <a:prstGeom prst="rect">
            <a:avLst/>
          </a:prstGeom>
          <a:solidFill>
            <a:srgbClr val="0070C0"/>
          </a:solidFill>
        </p:spPr>
        <p:txBody>
          <a:bodyPr wrap="square" lIns="91440" tIns="45720" rIns="91440" bIns="45720">
            <a:spAutoFit/>
          </a:bodyPr>
          <a:lstStyle/>
          <a:p>
            <a:pPr algn="ctr"/>
            <a:r>
              <a:rPr lang="ja-JP" altLang="en-US" sz="2400" b="0" cap="none" spc="0" dirty="0">
                <a:ln w="0"/>
                <a:solidFill>
                  <a:schemeClr val="bg1"/>
                </a:solidFill>
                <a:latin typeface="ＤＦ特太ゴシック体" panose="020B0509000000000000" pitchFamily="49" charset="-128"/>
                <a:ea typeface="ＤＦ特太ゴシック体" panose="020B0509000000000000" pitchFamily="49" charset="-128"/>
              </a:rPr>
              <a:t>自転車の交通安全教育実施事業者 </a:t>
            </a:r>
            <a:r>
              <a:rPr lang="ja-JP" altLang="en-US" sz="2400" dirty="0">
                <a:ln w="0"/>
                <a:solidFill>
                  <a:schemeClr val="bg1"/>
                </a:solidFill>
                <a:latin typeface="ＤＦ特太ゴシック体" panose="020B0509000000000000" pitchFamily="49" charset="-128"/>
                <a:ea typeface="ＤＦ特太ゴシック体" panose="020B0509000000000000" pitchFamily="49" charset="-128"/>
              </a:rPr>
              <a:t>一覧</a:t>
            </a:r>
            <a:endParaRPr lang="ja-JP" altLang="en-US" sz="2400" b="0" cap="none" spc="0" dirty="0">
              <a:ln w="0"/>
              <a:solidFill>
                <a:schemeClr val="bg1"/>
              </a:solidFill>
              <a:latin typeface="ＤＦ特太ゴシック体" panose="020B0509000000000000" pitchFamily="49" charset="-128"/>
              <a:ea typeface="ＤＦ特太ゴシック体" panose="020B0509000000000000" pitchFamily="49" charset="-128"/>
            </a:endParaRPr>
          </a:p>
        </p:txBody>
      </p:sp>
      <p:graphicFrame>
        <p:nvGraphicFramePr>
          <p:cNvPr id="49" name="表 2">
            <a:extLst>
              <a:ext uri="{FF2B5EF4-FFF2-40B4-BE49-F238E27FC236}">
                <a16:creationId xmlns:a16="http://schemas.microsoft.com/office/drawing/2014/main" id="{0BE7838F-69AB-4048-873E-AC6E96D2A62E}"/>
              </a:ext>
            </a:extLst>
          </p:cNvPr>
          <p:cNvGraphicFramePr>
            <a:graphicFrameLocks noGrp="1"/>
          </p:cNvGraphicFramePr>
          <p:nvPr>
            <p:extLst>
              <p:ext uri="{D42A27DB-BD31-4B8C-83A1-F6EECF244321}">
                <p14:modId xmlns:p14="http://schemas.microsoft.com/office/powerpoint/2010/main" val="2451389809"/>
              </p:ext>
            </p:extLst>
          </p:nvPr>
        </p:nvGraphicFramePr>
        <p:xfrm>
          <a:off x="285749" y="934913"/>
          <a:ext cx="6286501" cy="2266952"/>
        </p:xfrm>
        <a:graphic>
          <a:graphicData uri="http://schemas.openxmlformats.org/drawingml/2006/table">
            <a:tbl>
              <a:tblPr firstRow="1" bandRow="1">
                <a:tableStyleId>{5C22544A-7EE6-4342-B048-85BDC9FD1C3A}</a:tableStyleId>
              </a:tblPr>
              <a:tblGrid>
                <a:gridCol w="584791">
                  <a:extLst>
                    <a:ext uri="{9D8B030D-6E8A-4147-A177-3AD203B41FA5}">
                      <a16:colId xmlns:a16="http://schemas.microsoft.com/office/drawing/2014/main" val="2015292970"/>
                    </a:ext>
                  </a:extLst>
                </a:gridCol>
                <a:gridCol w="1063994">
                  <a:extLst>
                    <a:ext uri="{9D8B030D-6E8A-4147-A177-3AD203B41FA5}">
                      <a16:colId xmlns:a16="http://schemas.microsoft.com/office/drawing/2014/main" val="2145633442"/>
                    </a:ext>
                  </a:extLst>
                </a:gridCol>
                <a:gridCol w="1474972">
                  <a:extLst>
                    <a:ext uri="{9D8B030D-6E8A-4147-A177-3AD203B41FA5}">
                      <a16:colId xmlns:a16="http://schemas.microsoft.com/office/drawing/2014/main" val="502817786"/>
                    </a:ext>
                  </a:extLst>
                </a:gridCol>
                <a:gridCol w="1306957">
                  <a:extLst>
                    <a:ext uri="{9D8B030D-6E8A-4147-A177-3AD203B41FA5}">
                      <a16:colId xmlns:a16="http://schemas.microsoft.com/office/drawing/2014/main" val="2234727006"/>
                    </a:ext>
                  </a:extLst>
                </a:gridCol>
                <a:gridCol w="929868">
                  <a:extLst>
                    <a:ext uri="{9D8B030D-6E8A-4147-A177-3AD203B41FA5}">
                      <a16:colId xmlns:a16="http://schemas.microsoft.com/office/drawing/2014/main" val="1860841233"/>
                    </a:ext>
                  </a:extLst>
                </a:gridCol>
                <a:gridCol w="925919">
                  <a:extLst>
                    <a:ext uri="{9D8B030D-6E8A-4147-A177-3AD203B41FA5}">
                      <a16:colId xmlns:a16="http://schemas.microsoft.com/office/drawing/2014/main" val="2092306155"/>
                    </a:ext>
                  </a:extLst>
                </a:gridCol>
              </a:tblGrid>
              <a:tr h="566738">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公表</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年月日</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企業・団体名</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所在地</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連絡先</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1100" b="0" dirty="0">
                          <a:solidFill>
                            <a:schemeClr val="tx1"/>
                          </a:solidFill>
                          <a:latin typeface="ＭＳ ゴシック" panose="020B0609070205080204" pitchFamily="49" charset="-128"/>
                          <a:ea typeface="ＭＳ ゴシック" panose="020B0609070205080204" pitchFamily="49" charset="-128"/>
                        </a:rPr>
                        <a:t>ホームページ</a:t>
                      </a:r>
                      <a:endParaRPr kumimoji="1" lang="en-US" altLang="ja-JP" sz="1100" b="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100" b="0" dirty="0">
                          <a:solidFill>
                            <a:schemeClr val="tx1"/>
                          </a:solidFill>
                          <a:latin typeface="ＭＳ ゴシック" panose="020B0609070205080204" pitchFamily="49" charset="-128"/>
                          <a:ea typeface="ＭＳ ゴシック" panose="020B0609070205080204" pitchFamily="49" charset="-128"/>
                        </a:rPr>
                        <a:t>ＵＲＬ</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教育対象</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3700803838"/>
                  </a:ext>
                </a:extLst>
              </a:tr>
              <a:tr h="566738">
                <a:tc>
                  <a:txBody>
                    <a:bodyPr/>
                    <a:lstStyle/>
                    <a:p>
                      <a:pPr algn="ctr"/>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en-US" altLang="ja-JP"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u="sng"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en-US" altLang="ja-JP" sz="1050" u="none" dirty="0">
                        <a:solidFill>
                          <a:schemeClr val="tx1"/>
                        </a:solidFill>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10161519"/>
                  </a:ext>
                </a:extLst>
              </a:tr>
              <a:tr h="566738">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79701627"/>
                  </a:ext>
                </a:extLst>
              </a:tr>
              <a:tr h="566738">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en-US" altLang="ja-JP"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84447491"/>
                  </a:ext>
                </a:extLst>
              </a:tr>
            </a:tbl>
          </a:graphicData>
        </a:graphic>
      </p:graphicFrame>
      <p:sp>
        <p:nvSpPr>
          <p:cNvPr id="45" name="テキスト ボックス 44">
            <a:extLst>
              <a:ext uri="{FF2B5EF4-FFF2-40B4-BE49-F238E27FC236}">
                <a16:creationId xmlns:a16="http://schemas.microsoft.com/office/drawing/2014/main" id="{9E6F704F-3A0B-49F0-8D4F-5F32BA984169}"/>
              </a:ext>
            </a:extLst>
          </p:cNvPr>
          <p:cNvSpPr txBox="1"/>
          <p:nvPr/>
        </p:nvSpPr>
        <p:spPr>
          <a:xfrm>
            <a:off x="285750" y="8509422"/>
            <a:ext cx="6286499" cy="461665"/>
          </a:xfrm>
          <a:prstGeom prst="rect">
            <a:avLst/>
          </a:prstGeom>
          <a:noFill/>
        </p:spPr>
        <p:txBody>
          <a:bodyPr wrap="square" rtlCol="0">
            <a:spAutoFit/>
          </a:bodyPr>
          <a:lstStyle/>
          <a:p>
            <a:r>
              <a:rPr kumimoji="1" lang="en-US" altLang="ja-JP" sz="1200" dirty="0">
                <a:latin typeface="ＭＳ 明朝" panose="02020609040205080304" pitchFamily="17" charset="-128"/>
                <a:ea typeface="ＭＳ 明朝" panose="02020609040205080304" pitchFamily="17" charset="-128"/>
              </a:rPr>
              <a:t>※</a:t>
            </a:r>
            <a:r>
              <a:rPr kumimoji="1" lang="ja-JP" altLang="en-US" sz="1200" dirty="0">
                <a:latin typeface="ＭＳ 明朝" panose="02020609040205080304" pitchFamily="17" charset="-128"/>
                <a:ea typeface="ＭＳ 明朝" panose="02020609040205080304" pitchFamily="17" charset="-128"/>
              </a:rPr>
              <a:t>交通安全教育を有償で実施している事業者も公表しております。実施する交通安全教育が有償か無償かどうかを含む実施概要については、各事業所にお問合せください。</a:t>
            </a:r>
            <a:endParaRPr kumimoji="1" lang="en-US" altLang="ja-JP" sz="1200" dirty="0">
              <a:latin typeface="ＭＳ 明朝" panose="02020609040205080304" pitchFamily="17" charset="-128"/>
              <a:ea typeface="ＭＳ 明朝" panose="02020609040205080304" pitchFamily="17" charset="-128"/>
            </a:endParaRPr>
          </a:p>
        </p:txBody>
      </p:sp>
      <p:graphicFrame>
        <p:nvGraphicFramePr>
          <p:cNvPr id="48" name="表 2">
            <a:extLst>
              <a:ext uri="{FF2B5EF4-FFF2-40B4-BE49-F238E27FC236}">
                <a16:creationId xmlns:a16="http://schemas.microsoft.com/office/drawing/2014/main" id="{5538EA25-A531-4AE2-97DC-745167F3300E}"/>
              </a:ext>
            </a:extLst>
          </p:cNvPr>
          <p:cNvGraphicFramePr>
            <a:graphicFrameLocks noGrp="1"/>
          </p:cNvGraphicFramePr>
          <p:nvPr>
            <p:extLst>
              <p:ext uri="{D42A27DB-BD31-4B8C-83A1-F6EECF244321}">
                <p14:modId xmlns:p14="http://schemas.microsoft.com/office/powerpoint/2010/main" val="2190560125"/>
              </p:ext>
            </p:extLst>
          </p:nvPr>
        </p:nvGraphicFramePr>
        <p:xfrm>
          <a:off x="285748" y="3203328"/>
          <a:ext cx="6286501" cy="1700214"/>
        </p:xfrm>
        <a:graphic>
          <a:graphicData uri="http://schemas.openxmlformats.org/drawingml/2006/table">
            <a:tbl>
              <a:tblPr firstRow="1" bandRow="1">
                <a:tableStyleId>{5C22544A-7EE6-4342-B048-85BDC9FD1C3A}</a:tableStyleId>
              </a:tblPr>
              <a:tblGrid>
                <a:gridCol w="584791">
                  <a:extLst>
                    <a:ext uri="{9D8B030D-6E8A-4147-A177-3AD203B41FA5}">
                      <a16:colId xmlns:a16="http://schemas.microsoft.com/office/drawing/2014/main" val="2015292970"/>
                    </a:ext>
                  </a:extLst>
                </a:gridCol>
                <a:gridCol w="1063994">
                  <a:extLst>
                    <a:ext uri="{9D8B030D-6E8A-4147-A177-3AD203B41FA5}">
                      <a16:colId xmlns:a16="http://schemas.microsoft.com/office/drawing/2014/main" val="2145633442"/>
                    </a:ext>
                  </a:extLst>
                </a:gridCol>
                <a:gridCol w="1474972">
                  <a:extLst>
                    <a:ext uri="{9D8B030D-6E8A-4147-A177-3AD203B41FA5}">
                      <a16:colId xmlns:a16="http://schemas.microsoft.com/office/drawing/2014/main" val="502817786"/>
                    </a:ext>
                  </a:extLst>
                </a:gridCol>
                <a:gridCol w="1306957">
                  <a:extLst>
                    <a:ext uri="{9D8B030D-6E8A-4147-A177-3AD203B41FA5}">
                      <a16:colId xmlns:a16="http://schemas.microsoft.com/office/drawing/2014/main" val="2234727006"/>
                    </a:ext>
                  </a:extLst>
                </a:gridCol>
                <a:gridCol w="929868">
                  <a:extLst>
                    <a:ext uri="{9D8B030D-6E8A-4147-A177-3AD203B41FA5}">
                      <a16:colId xmlns:a16="http://schemas.microsoft.com/office/drawing/2014/main" val="1860841233"/>
                    </a:ext>
                  </a:extLst>
                </a:gridCol>
                <a:gridCol w="925919">
                  <a:extLst>
                    <a:ext uri="{9D8B030D-6E8A-4147-A177-3AD203B41FA5}">
                      <a16:colId xmlns:a16="http://schemas.microsoft.com/office/drawing/2014/main" val="2092306155"/>
                    </a:ext>
                  </a:extLst>
                </a:gridCol>
              </a:tblGrid>
              <a:tr h="566738">
                <a:tc>
                  <a:txBody>
                    <a:bodyPr/>
                    <a:lstStyle/>
                    <a:p>
                      <a:pPr algn="ctr"/>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en-US" altLang="ja-JP"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u="sng"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en-US" altLang="ja-JP" sz="1050" u="none" dirty="0">
                        <a:solidFill>
                          <a:schemeClr val="tx1"/>
                        </a:solidFill>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10161519"/>
                  </a:ext>
                </a:extLst>
              </a:tr>
              <a:tr h="566738">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79701627"/>
                  </a:ext>
                </a:extLst>
              </a:tr>
              <a:tr h="566738">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en-US" altLang="ja-JP"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84447491"/>
                  </a:ext>
                </a:extLst>
              </a:tr>
            </a:tbl>
          </a:graphicData>
        </a:graphic>
      </p:graphicFrame>
      <p:graphicFrame>
        <p:nvGraphicFramePr>
          <p:cNvPr id="50" name="表 2">
            <a:extLst>
              <a:ext uri="{FF2B5EF4-FFF2-40B4-BE49-F238E27FC236}">
                <a16:creationId xmlns:a16="http://schemas.microsoft.com/office/drawing/2014/main" id="{B508382B-8D6B-4C3F-9C30-22118289C116}"/>
              </a:ext>
            </a:extLst>
          </p:cNvPr>
          <p:cNvGraphicFramePr>
            <a:graphicFrameLocks noGrp="1"/>
          </p:cNvGraphicFramePr>
          <p:nvPr>
            <p:extLst>
              <p:ext uri="{D42A27DB-BD31-4B8C-83A1-F6EECF244321}">
                <p14:modId xmlns:p14="http://schemas.microsoft.com/office/powerpoint/2010/main" val="595364336"/>
              </p:ext>
            </p:extLst>
          </p:nvPr>
        </p:nvGraphicFramePr>
        <p:xfrm>
          <a:off x="285748" y="4903542"/>
          <a:ext cx="6286501" cy="1700214"/>
        </p:xfrm>
        <a:graphic>
          <a:graphicData uri="http://schemas.openxmlformats.org/drawingml/2006/table">
            <a:tbl>
              <a:tblPr firstRow="1" bandRow="1">
                <a:tableStyleId>{5C22544A-7EE6-4342-B048-85BDC9FD1C3A}</a:tableStyleId>
              </a:tblPr>
              <a:tblGrid>
                <a:gridCol w="584791">
                  <a:extLst>
                    <a:ext uri="{9D8B030D-6E8A-4147-A177-3AD203B41FA5}">
                      <a16:colId xmlns:a16="http://schemas.microsoft.com/office/drawing/2014/main" val="2015292970"/>
                    </a:ext>
                  </a:extLst>
                </a:gridCol>
                <a:gridCol w="1063994">
                  <a:extLst>
                    <a:ext uri="{9D8B030D-6E8A-4147-A177-3AD203B41FA5}">
                      <a16:colId xmlns:a16="http://schemas.microsoft.com/office/drawing/2014/main" val="2145633442"/>
                    </a:ext>
                  </a:extLst>
                </a:gridCol>
                <a:gridCol w="1474972">
                  <a:extLst>
                    <a:ext uri="{9D8B030D-6E8A-4147-A177-3AD203B41FA5}">
                      <a16:colId xmlns:a16="http://schemas.microsoft.com/office/drawing/2014/main" val="502817786"/>
                    </a:ext>
                  </a:extLst>
                </a:gridCol>
                <a:gridCol w="1306957">
                  <a:extLst>
                    <a:ext uri="{9D8B030D-6E8A-4147-A177-3AD203B41FA5}">
                      <a16:colId xmlns:a16="http://schemas.microsoft.com/office/drawing/2014/main" val="2234727006"/>
                    </a:ext>
                  </a:extLst>
                </a:gridCol>
                <a:gridCol w="929868">
                  <a:extLst>
                    <a:ext uri="{9D8B030D-6E8A-4147-A177-3AD203B41FA5}">
                      <a16:colId xmlns:a16="http://schemas.microsoft.com/office/drawing/2014/main" val="1860841233"/>
                    </a:ext>
                  </a:extLst>
                </a:gridCol>
                <a:gridCol w="925919">
                  <a:extLst>
                    <a:ext uri="{9D8B030D-6E8A-4147-A177-3AD203B41FA5}">
                      <a16:colId xmlns:a16="http://schemas.microsoft.com/office/drawing/2014/main" val="2092306155"/>
                    </a:ext>
                  </a:extLst>
                </a:gridCol>
              </a:tblGrid>
              <a:tr h="566738">
                <a:tc>
                  <a:txBody>
                    <a:bodyPr/>
                    <a:lstStyle/>
                    <a:p>
                      <a:pPr algn="ctr"/>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en-US" altLang="ja-JP"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u="sng"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en-US" altLang="ja-JP" sz="1050" u="none" dirty="0">
                        <a:solidFill>
                          <a:schemeClr val="tx1"/>
                        </a:solidFill>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10161519"/>
                  </a:ext>
                </a:extLst>
              </a:tr>
              <a:tr h="566738">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79701627"/>
                  </a:ext>
                </a:extLst>
              </a:tr>
              <a:tr h="566738">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en-US" altLang="ja-JP"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84447491"/>
                  </a:ext>
                </a:extLst>
              </a:tr>
            </a:tbl>
          </a:graphicData>
        </a:graphic>
      </p:graphicFrame>
      <p:graphicFrame>
        <p:nvGraphicFramePr>
          <p:cNvPr id="51" name="表 2">
            <a:extLst>
              <a:ext uri="{FF2B5EF4-FFF2-40B4-BE49-F238E27FC236}">
                <a16:creationId xmlns:a16="http://schemas.microsoft.com/office/drawing/2014/main" id="{98C364ED-AE72-44A9-AD7D-E91D1BA0B9CC}"/>
              </a:ext>
            </a:extLst>
          </p:cNvPr>
          <p:cNvGraphicFramePr>
            <a:graphicFrameLocks noGrp="1"/>
          </p:cNvGraphicFramePr>
          <p:nvPr>
            <p:extLst>
              <p:ext uri="{D42A27DB-BD31-4B8C-83A1-F6EECF244321}">
                <p14:modId xmlns:p14="http://schemas.microsoft.com/office/powerpoint/2010/main" val="2748820238"/>
              </p:ext>
            </p:extLst>
          </p:nvPr>
        </p:nvGraphicFramePr>
        <p:xfrm>
          <a:off x="285748" y="6603756"/>
          <a:ext cx="6286501" cy="1700214"/>
        </p:xfrm>
        <a:graphic>
          <a:graphicData uri="http://schemas.openxmlformats.org/drawingml/2006/table">
            <a:tbl>
              <a:tblPr firstRow="1" bandRow="1">
                <a:tableStyleId>{5C22544A-7EE6-4342-B048-85BDC9FD1C3A}</a:tableStyleId>
              </a:tblPr>
              <a:tblGrid>
                <a:gridCol w="584791">
                  <a:extLst>
                    <a:ext uri="{9D8B030D-6E8A-4147-A177-3AD203B41FA5}">
                      <a16:colId xmlns:a16="http://schemas.microsoft.com/office/drawing/2014/main" val="2015292970"/>
                    </a:ext>
                  </a:extLst>
                </a:gridCol>
                <a:gridCol w="1063994">
                  <a:extLst>
                    <a:ext uri="{9D8B030D-6E8A-4147-A177-3AD203B41FA5}">
                      <a16:colId xmlns:a16="http://schemas.microsoft.com/office/drawing/2014/main" val="2145633442"/>
                    </a:ext>
                  </a:extLst>
                </a:gridCol>
                <a:gridCol w="1474972">
                  <a:extLst>
                    <a:ext uri="{9D8B030D-6E8A-4147-A177-3AD203B41FA5}">
                      <a16:colId xmlns:a16="http://schemas.microsoft.com/office/drawing/2014/main" val="502817786"/>
                    </a:ext>
                  </a:extLst>
                </a:gridCol>
                <a:gridCol w="1306957">
                  <a:extLst>
                    <a:ext uri="{9D8B030D-6E8A-4147-A177-3AD203B41FA5}">
                      <a16:colId xmlns:a16="http://schemas.microsoft.com/office/drawing/2014/main" val="2234727006"/>
                    </a:ext>
                  </a:extLst>
                </a:gridCol>
                <a:gridCol w="929868">
                  <a:extLst>
                    <a:ext uri="{9D8B030D-6E8A-4147-A177-3AD203B41FA5}">
                      <a16:colId xmlns:a16="http://schemas.microsoft.com/office/drawing/2014/main" val="1860841233"/>
                    </a:ext>
                  </a:extLst>
                </a:gridCol>
                <a:gridCol w="925919">
                  <a:extLst>
                    <a:ext uri="{9D8B030D-6E8A-4147-A177-3AD203B41FA5}">
                      <a16:colId xmlns:a16="http://schemas.microsoft.com/office/drawing/2014/main" val="2092306155"/>
                    </a:ext>
                  </a:extLst>
                </a:gridCol>
              </a:tblGrid>
              <a:tr h="566738">
                <a:tc>
                  <a:txBody>
                    <a:bodyPr/>
                    <a:lstStyle/>
                    <a:p>
                      <a:pPr algn="ctr"/>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en-US" altLang="ja-JP"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u="sng"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en-US" altLang="ja-JP" sz="1050" u="none" dirty="0">
                        <a:solidFill>
                          <a:schemeClr val="tx1"/>
                        </a:solidFill>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10161519"/>
                  </a:ext>
                </a:extLst>
              </a:tr>
              <a:tr h="566738">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79701627"/>
                  </a:ext>
                </a:extLst>
              </a:tr>
              <a:tr h="566738">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en-US" altLang="ja-JP"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84447491"/>
                  </a:ext>
                </a:extLst>
              </a:tr>
            </a:tbl>
          </a:graphicData>
        </a:graphic>
      </p:graphicFrame>
    </p:spTree>
    <p:extLst>
      <p:ext uri="{BB962C8B-B14F-4D97-AF65-F5344CB8AC3E}">
        <p14:creationId xmlns:p14="http://schemas.microsoft.com/office/powerpoint/2010/main" val="147627915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205</TotalTime>
  <Words>60</Words>
  <Application>Microsoft Office PowerPoint</Application>
  <PresentationFormat>A4 210 x 297 mm</PresentationFormat>
  <Paragraphs>10</Paragraphs>
  <Slides>1</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ＤＦ特太ゴシック体</vt:lpstr>
      <vt:lpstr>ＭＳ ゴシック</vt:lpstr>
      <vt:lpstr>ＭＳ 明朝</vt:lpstr>
      <vt:lpstr>游ゴシック</vt:lpstr>
      <vt:lpstr>游ゴシック Light</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遠藤 史哉</dc:creator>
  <cp:lastModifiedBy>鍋嶋隼人</cp:lastModifiedBy>
  <cp:revision>25</cp:revision>
  <cp:lastPrinted>2025-12-22T03:02:12Z</cp:lastPrinted>
  <dcterms:created xsi:type="dcterms:W3CDTF">2025-12-01T10:08:08Z</dcterms:created>
  <dcterms:modified xsi:type="dcterms:W3CDTF">2025-12-22T05:09:04Z</dcterms:modified>
</cp:coreProperties>
</file>